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10287000" cx="18288000"/>
  <p:notesSz cx="10287000" cy="18288000"/>
  <p:embeddedFontLst>
    <p:embeddedFont>
      <p:font typeface="Play"/>
      <p:regular r:id="rId38"/>
      <p:bold r:id="rId39"/>
    </p:embeddedFont>
    <p:embeddedFont>
      <p:font typeface="Inter"/>
      <p:regular r:id="rId40"/>
      <p:bold r:id="rId41"/>
    </p:embeddedFont>
    <p:embeddedFont>
      <p:font typeface="Inter ExtraBold"/>
      <p:bold r:id="rId42"/>
    </p:embeddedFont>
    <p:embeddedFont>
      <p:font typeface="Inter Black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z7zW10p/Q3PkLkZOYNLjMMrJ0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20" Type="http://schemas.openxmlformats.org/officeDocument/2006/relationships/slide" Target="slides/slide16.xml"/><Relationship Id="rId42" Type="http://schemas.openxmlformats.org/officeDocument/2006/relationships/font" Target="fonts/InterExtraBold-bold.fntdata"/><Relationship Id="rId41" Type="http://schemas.openxmlformats.org/officeDocument/2006/relationships/font" Target="fonts/Inter-bold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InterBlack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lay-bold.fntdata"/><Relationship Id="rId16" Type="http://schemas.openxmlformats.org/officeDocument/2006/relationships/slide" Target="slides/slide12.xml"/><Relationship Id="rId38" Type="http://schemas.openxmlformats.org/officeDocument/2006/relationships/font" Target="fonts/Play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bb407f412_3_0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2ebb407f412_3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ebb407f412_3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8" name="Google Shape;448;p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p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Relationship Id="rId8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119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79.gif"/><Relationship Id="rId6" Type="http://schemas.openxmlformats.org/officeDocument/2006/relationships/image" Target="../media/image59.gif"/><Relationship Id="rId7" Type="http://schemas.openxmlformats.org/officeDocument/2006/relationships/image" Target="../media/image6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69.png"/><Relationship Id="rId9" Type="http://schemas.openxmlformats.org/officeDocument/2006/relationships/image" Target="../media/image32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73.png"/><Relationship Id="rId13" Type="http://schemas.openxmlformats.org/officeDocument/2006/relationships/image" Target="../media/image80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74.png"/><Relationship Id="rId9" Type="http://schemas.openxmlformats.org/officeDocument/2006/relationships/image" Target="../media/image32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77.png"/><Relationship Id="rId8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image" Target="../media/image115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66.png"/><Relationship Id="rId5" Type="http://schemas.openxmlformats.org/officeDocument/2006/relationships/image" Target="../media/image69.png"/><Relationship Id="rId6" Type="http://schemas.openxmlformats.org/officeDocument/2006/relationships/image" Target="../media/image86.png"/><Relationship Id="rId7" Type="http://schemas.openxmlformats.org/officeDocument/2006/relationships/image" Target="../media/image63.png"/><Relationship Id="rId8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image" Target="../media/image94.png"/><Relationship Id="rId6" Type="http://schemas.openxmlformats.org/officeDocument/2006/relationships/image" Target="../media/image91.png"/><Relationship Id="rId7" Type="http://schemas.openxmlformats.org/officeDocument/2006/relationships/image" Target="../media/image8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92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7.png"/><Relationship Id="rId5" Type="http://schemas.openxmlformats.org/officeDocument/2006/relationships/image" Target="../media/image105.png"/><Relationship Id="rId6" Type="http://schemas.openxmlformats.org/officeDocument/2006/relationships/image" Target="../media/image9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7.png"/><Relationship Id="rId5" Type="http://schemas.openxmlformats.org/officeDocument/2006/relationships/image" Target="../media/image118.png"/><Relationship Id="rId6" Type="http://schemas.openxmlformats.org/officeDocument/2006/relationships/image" Target="../media/image10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99.png"/><Relationship Id="rId5" Type="http://schemas.openxmlformats.org/officeDocument/2006/relationships/image" Target="../media/image114.png"/><Relationship Id="rId6" Type="http://schemas.openxmlformats.org/officeDocument/2006/relationships/image" Target="../media/image113.png"/><Relationship Id="rId7" Type="http://schemas.openxmlformats.org/officeDocument/2006/relationships/image" Target="../media/image89.png"/><Relationship Id="rId8" Type="http://schemas.openxmlformats.org/officeDocument/2006/relationships/image" Target="../media/image9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103.png"/><Relationship Id="rId5" Type="http://schemas.openxmlformats.org/officeDocument/2006/relationships/image" Target="../media/image117.png"/><Relationship Id="rId6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7.png"/><Relationship Id="rId11" Type="http://schemas.openxmlformats.org/officeDocument/2006/relationships/image" Target="../media/image5.png"/><Relationship Id="rId10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102.png"/><Relationship Id="rId5" Type="http://schemas.openxmlformats.org/officeDocument/2006/relationships/image" Target="../media/image35.png"/><Relationship Id="rId6" Type="http://schemas.openxmlformats.org/officeDocument/2006/relationships/image" Target="../media/image7.png"/><Relationship Id="rId7" Type="http://schemas.openxmlformats.org/officeDocument/2006/relationships/image" Target="../media/image100.png"/><Relationship Id="rId8" Type="http://schemas.openxmlformats.org/officeDocument/2006/relationships/image" Target="../media/image10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107.png"/><Relationship Id="rId5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0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116.png"/><Relationship Id="rId5" Type="http://schemas.openxmlformats.org/officeDocument/2006/relationships/image" Target="../media/image110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27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34.png"/><Relationship Id="rId8" Type="http://schemas.openxmlformats.org/officeDocument/2006/relationships/image" Target="../media/image1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7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Relationship Id="rId4" Type="http://schemas.openxmlformats.org/officeDocument/2006/relationships/image" Target="../media/image21.png"/><Relationship Id="rId11" Type="http://schemas.openxmlformats.org/officeDocument/2006/relationships/image" Target="../media/image26.png"/><Relationship Id="rId10" Type="http://schemas.openxmlformats.org/officeDocument/2006/relationships/image" Target="../media/image24.png"/><Relationship Id="rId9" Type="http://schemas.openxmlformats.org/officeDocument/2006/relationships/image" Target="../media/image31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41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955547"/>
            <a:ext cx="2579084" cy="26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238250" y="8239125"/>
            <a:ext cx="10210800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746"/>
              </a:lnSpc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7500"/>
              <a:buFont typeface="Play"/>
              <a:buNone/>
            </a:pPr>
            <a:r>
              <a:rPr b="1" i="0" lang="en-US" sz="7500" u="none" cap="none" strike="noStrike">
                <a:solidFill>
                  <a:srgbClr val="FCFCFC"/>
                </a:solidFill>
                <a:latin typeface="Play"/>
                <a:ea typeface="Play"/>
                <a:cs typeface="Play"/>
                <a:sym typeface="Play"/>
              </a:rPr>
              <a:t>Машинное обучение </a:t>
            </a:r>
            <a:endParaRPr b="0" i="0" sz="75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4400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56197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0225" y="63341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0225" y="6997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2525" y="2428875"/>
            <a:ext cx="1445748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/>
          <p:nvPr/>
        </p:nvSpPr>
        <p:spPr>
          <a:xfrm>
            <a:off x="1238250" y="762000"/>
            <a:ext cx="1180147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1970-Е:</a:t>
            </a: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KNOWLEDGE-BASED SYSTEMS</a:t>
            </a:r>
            <a:r>
              <a:rPr b="1" lang="en-US" sz="42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1" name="Google Shape;161;p10"/>
          <p:cNvSpPr/>
          <p:nvPr/>
        </p:nvSpPr>
        <p:spPr>
          <a:xfrm>
            <a:off x="1752600" y="4252912"/>
            <a:ext cx="14163675" cy="168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СУТЬ: 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накопить достаточный набор правил и знаний о предметной области, чтобы затем делать выводы.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ПЕРВЫЙ УСПЕХ: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MYCIN — диагностика инфекций крови:</a:t>
            </a: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2152650" y="6176962"/>
            <a:ext cx="1415415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около 450 правил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74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результаты, как у опытного врача и существенно лучше, чем у начинающих врачей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5067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5819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65722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73247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6825" y="3248025"/>
            <a:ext cx="14780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/>
          <p:nvPr/>
        </p:nvSpPr>
        <p:spPr>
          <a:xfrm>
            <a:off x="1238250" y="762000"/>
            <a:ext cx="1266825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1980-Е:</a:t>
            </a: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КОММЕРЧЕСКИЕ ПРИМЕНЕНИЯ; AI-ИНДУСТРИЯ</a:t>
            </a:r>
            <a:r>
              <a:rPr b="1" lang="en-US" sz="42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1752600" y="4902200"/>
            <a:ext cx="14154150" cy="3190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Началось внедрение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Первый AI-отдел появился в компании DEC (Digital Equipment Corporation)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Утверждается, что к 1986 году он экономил DEC $10 млн в год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Бум закончился к концу 80-х, когда многие компании не смогли оправдать завышенных ожиданий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g2ebb407f412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g2ebb407f412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9950" y="2066925"/>
            <a:ext cx="10629900" cy="704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g2ebb407f412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1810" y="2600372"/>
            <a:ext cx="9963595" cy="65000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g2ebb407f412_3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09950" y="9096375"/>
            <a:ext cx="106299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g2ebb407f412_3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g2ebb407f412_3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90900" y="2066925"/>
            <a:ext cx="38100" cy="70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ebb407f412_3_0"/>
          <p:cNvSpPr/>
          <p:nvPr/>
        </p:nvSpPr>
        <p:spPr>
          <a:xfrm>
            <a:off x="3409950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1950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ebb407f412_3_0"/>
          <p:cNvSpPr/>
          <p:nvPr/>
        </p:nvSpPr>
        <p:spPr>
          <a:xfrm>
            <a:off x="4181475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1956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ebb407f412_3_0"/>
          <p:cNvSpPr/>
          <p:nvPr/>
        </p:nvSpPr>
        <p:spPr>
          <a:xfrm>
            <a:off x="6505575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1974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ebb407f412_3_0"/>
          <p:cNvSpPr/>
          <p:nvPr/>
        </p:nvSpPr>
        <p:spPr>
          <a:xfrm>
            <a:off x="7353300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1980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ebb407f412_3_0"/>
          <p:cNvSpPr/>
          <p:nvPr/>
        </p:nvSpPr>
        <p:spPr>
          <a:xfrm>
            <a:off x="8648700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1987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ebb407f412_3_0"/>
          <p:cNvSpPr/>
          <p:nvPr/>
        </p:nvSpPr>
        <p:spPr>
          <a:xfrm>
            <a:off x="13269725" y="9191625"/>
            <a:ext cx="1086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200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Года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ebb407f412_3_0"/>
          <p:cNvSpPr/>
          <p:nvPr/>
        </p:nvSpPr>
        <p:spPr>
          <a:xfrm>
            <a:off x="1238250" y="1962150"/>
            <a:ext cx="1895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210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Популярность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ebb407f412_3_0"/>
          <p:cNvSpPr/>
          <p:nvPr/>
        </p:nvSpPr>
        <p:spPr>
          <a:xfrm>
            <a:off x="9315450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1993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ebb407f412_3_0"/>
          <p:cNvSpPr/>
          <p:nvPr/>
        </p:nvSpPr>
        <p:spPr>
          <a:xfrm>
            <a:off x="3409950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1950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ebb407f412_3_0"/>
          <p:cNvSpPr/>
          <p:nvPr/>
        </p:nvSpPr>
        <p:spPr>
          <a:xfrm>
            <a:off x="4181475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1956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ebb407f412_3_0"/>
          <p:cNvSpPr/>
          <p:nvPr/>
        </p:nvSpPr>
        <p:spPr>
          <a:xfrm>
            <a:off x="6505575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1974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ebb407f412_3_0"/>
          <p:cNvSpPr/>
          <p:nvPr/>
        </p:nvSpPr>
        <p:spPr>
          <a:xfrm>
            <a:off x="7353300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1980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ebb407f412_3_0"/>
          <p:cNvSpPr/>
          <p:nvPr/>
        </p:nvSpPr>
        <p:spPr>
          <a:xfrm>
            <a:off x="8648700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1987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ebb407f412_3_0"/>
          <p:cNvSpPr/>
          <p:nvPr/>
        </p:nvSpPr>
        <p:spPr>
          <a:xfrm>
            <a:off x="11268075" y="2714625"/>
            <a:ext cx="1704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Взрывной рост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ebb407f412_3_0"/>
          <p:cNvSpPr/>
          <p:nvPr/>
        </p:nvSpPr>
        <p:spPr>
          <a:xfrm>
            <a:off x="8121840" y="3781425"/>
            <a:ext cx="185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Новые надежды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ebb407f412_3_0"/>
          <p:cNvSpPr/>
          <p:nvPr/>
        </p:nvSpPr>
        <p:spPr>
          <a:xfrm>
            <a:off x="5753100" y="5505450"/>
            <a:ext cx="1704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Раздутый хайп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ebb407f412_3_0"/>
          <p:cNvSpPr/>
          <p:nvPr/>
        </p:nvSpPr>
        <p:spPr>
          <a:xfrm>
            <a:off x="9239250" y="6438900"/>
            <a:ext cx="170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Зима ИИ II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ebb407f412_3_0"/>
          <p:cNvSpPr/>
          <p:nvPr/>
        </p:nvSpPr>
        <p:spPr>
          <a:xfrm>
            <a:off x="6853237" y="7300912"/>
            <a:ext cx="170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Зима ИИ I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ebb407f412_3_0"/>
          <p:cNvSpPr/>
          <p:nvPr/>
        </p:nvSpPr>
        <p:spPr>
          <a:xfrm>
            <a:off x="4000645" y="8491988"/>
            <a:ext cx="2024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Зарождение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ebb407f412_3_0"/>
          <p:cNvSpPr/>
          <p:nvPr/>
        </p:nvSpPr>
        <p:spPr>
          <a:xfrm>
            <a:off x="9315450" y="9191625"/>
            <a:ext cx="5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1993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ebb407f412_3_0"/>
          <p:cNvSpPr/>
          <p:nvPr/>
        </p:nvSpPr>
        <p:spPr>
          <a:xfrm>
            <a:off x="1238250" y="762000"/>
            <a:ext cx="14640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AI TIMELINE </a:t>
            </a:r>
            <a:endParaRPr b="0" i="0" sz="4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7275" y="1676400"/>
            <a:ext cx="7572375" cy="757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20425" y="3886200"/>
            <a:ext cx="448627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/>
          <p:nvPr/>
        </p:nvSpPr>
        <p:spPr>
          <a:xfrm>
            <a:off x="1238250" y="762000"/>
            <a:ext cx="14668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AI = ML?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9877425" y="3048000"/>
            <a:ext cx="398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ИСКУССТВЕННЫЙ</a:t>
            </a: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 ИНТЕЛЛЕКТ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11753850" y="5591174"/>
            <a:ext cx="3019425" cy="130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861BE3"/>
                </a:solidFill>
                <a:latin typeface="Play"/>
                <a:ea typeface="Play"/>
                <a:cs typeface="Play"/>
                <a:sym typeface="Play"/>
              </a:rPr>
              <a:t>МАШИННОЕ</a:t>
            </a:r>
            <a:endParaRPr b="1" sz="2700">
              <a:solidFill>
                <a:srgbClr val="861BE3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861BE3"/>
                </a:solidFill>
                <a:latin typeface="Play"/>
                <a:ea typeface="Play"/>
                <a:cs typeface="Play"/>
                <a:sym typeface="Play"/>
              </a:rPr>
              <a:t>ОБУЧЕНИЕ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1266825" y="2762250"/>
            <a:ext cx="7248525" cy="140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Основная задача машинного обучения —  </a:t>
            </a:r>
            <a:r>
              <a:rPr b="1" lang="en-US" sz="27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7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как можно более точно восстановить скрытую закономерность в данных</a:t>
            </a: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3250" y="885825"/>
            <a:ext cx="11972925" cy="940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2475" y="1847849"/>
            <a:ext cx="9572625" cy="7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/>
          <p:nvPr/>
        </p:nvSpPr>
        <p:spPr>
          <a:xfrm>
            <a:off x="1238250" y="762000"/>
            <a:ext cx="14668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ОБУЧЕНИЕ МОДЕЛИ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2" name="Google Shape;232;p14"/>
          <p:cNvSpPr/>
          <p:nvPr/>
        </p:nvSpPr>
        <p:spPr>
          <a:xfrm>
            <a:off x="1238250" y="9544050"/>
            <a:ext cx="74009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Источник: </a:t>
            </a:r>
            <a:r>
              <a:rPr lang="en-US" sz="24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https://vas3k.ru/blog/machine_learning/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8" name="Google Shape;2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/>
          <p:nvPr/>
        </p:nvSpPr>
        <p:spPr>
          <a:xfrm>
            <a:off x="1238250" y="762000"/>
            <a:ext cx="146685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ВИЗУАЛИЗАЦИЯ РАБОТЫ  НЕКОТОРЫХ АЛГОРИТМОВ ML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1352550" y="7828251"/>
            <a:ext cx="4333875" cy="1117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Решение задачи регрессии при помощи градиентного  бустинга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6953250" y="7828251"/>
            <a:ext cx="4333875" cy="1117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Решение задачи классификации при помощи метода опорных  векторов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12553950" y="7828251"/>
            <a:ext cx="4333875" cy="1117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Решение задачи кластеризации при помощи метода KMeans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2550" y="272415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7025" y="272415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01500" y="2724150"/>
            <a:ext cx="4900989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6"/>
          <p:cNvSpPr/>
          <p:nvPr/>
        </p:nvSpPr>
        <p:spPr>
          <a:xfrm>
            <a:off x="1238250" y="762000"/>
            <a:ext cx="14668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ОБУЧЕНИЕ МОДЕЛИ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1238250" y="3810000"/>
            <a:ext cx="11010900" cy="215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ПРОБЛЕМА: 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Как понять, хорошо алгоритм справляется со своей задачей или нет? 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целом, что такое </a:t>
            </a: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хорошо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а что такое</a:t>
            </a:r>
            <a:r>
              <a:rPr b="1" lang="en-US" sz="2700">
                <a:solidFill>
                  <a:srgbClr val="FF5B5B"/>
                </a:solidFill>
                <a:latin typeface="Arial"/>
                <a:ea typeface="Arial"/>
                <a:cs typeface="Arial"/>
                <a:sym typeface="Arial"/>
              </a:rPr>
              <a:t> плохо 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контексте ML? Как объяснить это компьютеру?</a:t>
            </a: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1" name="Google Shape;2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5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/>
          <p:nvPr/>
        </p:nvSpPr>
        <p:spPr>
          <a:xfrm>
            <a:off x="1238250" y="3810000"/>
            <a:ext cx="151446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задачах </a:t>
            </a: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регрессии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(предсказания вещественного отклика) и </a:t>
            </a: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классификации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(предсказания вероятностей классов) хотя бы для части данных обычно известен ответ.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Алгоритм пытается минимизировать т.н. </a:t>
            </a: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функцию ошибок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на размеченных данных.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500" y="3381375"/>
            <a:ext cx="30003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7513" y="4577621"/>
            <a:ext cx="1028700" cy="35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688" y="4577621"/>
            <a:ext cx="1028700" cy="35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4300" y="4714875"/>
            <a:ext cx="2400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8025" y="4276725"/>
            <a:ext cx="29051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63375" y="4276725"/>
            <a:ext cx="3248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83000" y="638175"/>
            <a:ext cx="952505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8"/>
          <p:cNvSpPr/>
          <p:nvPr/>
        </p:nvSpPr>
        <p:spPr>
          <a:xfrm>
            <a:off x="8105775" y="3848100"/>
            <a:ext cx="1714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МОДЕЛЬ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8029575" y="4991100"/>
            <a:ext cx="1866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212121"/>
                </a:solidFill>
                <a:latin typeface="Play"/>
                <a:ea typeface="Play"/>
                <a:cs typeface="Play"/>
                <a:sym typeface="Play"/>
              </a:rPr>
              <a:t>ПАРАМЕТРЫ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3762375" y="4552950"/>
            <a:ext cx="22193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ОБЪЕКТЫ (X)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12201525" y="4552950"/>
            <a:ext cx="24479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ПРЕДСКАЗАНИЯ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1238250" y="762000"/>
            <a:ext cx="1216342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БАЗОВЫЕ КОНЦЕПЦИИ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7" name="Google Shape;2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9175" y="3381375"/>
            <a:ext cx="26955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7138" y="4577621"/>
            <a:ext cx="1028700" cy="35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0463" y="4577621"/>
            <a:ext cx="1028700" cy="35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1575" y="4714875"/>
            <a:ext cx="2400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8250" y="4276725"/>
            <a:ext cx="24193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67750" y="4276725"/>
            <a:ext cx="28765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92025" y="282892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92025" y="482917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582775" y="282892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8" name="Google Shape;29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582775" y="482917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05072" y="3760991"/>
            <a:ext cx="1677721" cy="665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0" name="Google Shape;300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605072" y="5761241"/>
            <a:ext cx="1677721" cy="665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795822" y="3760991"/>
            <a:ext cx="1677721" cy="665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795822" y="5761241"/>
            <a:ext cx="1677721" cy="665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153900" y="2590800"/>
            <a:ext cx="476250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9"/>
          <p:cNvSpPr/>
          <p:nvPr/>
        </p:nvSpPr>
        <p:spPr>
          <a:xfrm>
            <a:off x="5353050" y="3848100"/>
            <a:ext cx="1714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МОДЕЛЬ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5276850" y="4991100"/>
            <a:ext cx="1866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212121"/>
                </a:solidFill>
                <a:latin typeface="Play"/>
                <a:ea typeface="Play"/>
                <a:cs typeface="Play"/>
                <a:sym typeface="Play"/>
              </a:rPr>
              <a:t>ПАРАМЕТРЫ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1304925" y="4533900"/>
            <a:ext cx="22193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ОБЪЕКТЫ (X)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8896350" y="4533900"/>
            <a:ext cx="24479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ПРЕДСКАЗАНИЯ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1238250" y="762000"/>
            <a:ext cx="1216342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БАЗОВЫЕ КОНЦЕПЦИИ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11915775" y="7277100"/>
            <a:ext cx="540067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8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800"/>
              <a:buFont typeface="Play"/>
              <a:buNone/>
            </a:pPr>
            <a:r>
              <a:rPr b="1" lang="en-US" sz="18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А — СЕМЕЙСТВО МОДЕЛЕЙ </a:t>
            </a:r>
            <a:endParaRPr b="1"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12864703" y="3155148"/>
            <a:ext cx="1209675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58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875"/>
              <a:buFont typeface="Play"/>
              <a:buNone/>
            </a:pPr>
            <a:r>
              <a:rPr b="1" lang="en-US" sz="1875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МОДЕЛЬ </a:t>
            </a:r>
            <a:endParaRPr b="1" sz="1875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12864703" y="5155398"/>
            <a:ext cx="1209675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58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875"/>
              <a:buFont typeface="Play"/>
              <a:buNone/>
            </a:pPr>
            <a:r>
              <a:rPr b="1" lang="en-US" sz="1875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МОДЕЛЬ </a:t>
            </a:r>
            <a:endParaRPr b="1" sz="1875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15055453" y="3155148"/>
            <a:ext cx="1209675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58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875"/>
              <a:buFont typeface="Play"/>
              <a:buNone/>
            </a:pPr>
            <a:r>
              <a:rPr b="1" lang="en-US" sz="1875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МОДЕЛЬ </a:t>
            </a:r>
            <a:endParaRPr b="1" sz="1875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15055453" y="5155398"/>
            <a:ext cx="1209675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58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875"/>
              <a:buFont typeface="Play"/>
              <a:buNone/>
            </a:pPr>
            <a:r>
              <a:rPr b="1" lang="en-US" sz="1875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МОДЕЛЬ </a:t>
            </a:r>
            <a:endParaRPr b="1" sz="1875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4" name="Google Shape;314;p19"/>
          <p:cNvSpPr/>
          <p:nvPr/>
        </p:nvSpPr>
        <p:spPr>
          <a:xfrm>
            <a:off x="12811460" y="3954061"/>
            <a:ext cx="12954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259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ПАРАМЕТР 1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5" name="Google Shape;315;p19"/>
          <p:cNvSpPr/>
          <p:nvPr/>
        </p:nvSpPr>
        <p:spPr>
          <a:xfrm>
            <a:off x="12811460" y="5954312"/>
            <a:ext cx="1323975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259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ПАРАМЕТР 3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15002210" y="3954061"/>
            <a:ext cx="131445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259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ПАРАМЕТР 2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15002210" y="5954312"/>
            <a:ext cx="131445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259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ПАРАМЕТР n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1821" y="1929024"/>
            <a:ext cx="13189081" cy="7148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1238250" y="762000"/>
            <a:ext cx="71056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DATA-DRIVEN ПОДХОД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2486025" y="3152775"/>
            <a:ext cx="671512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ИЕРАРХИЯ ПОТРЕБНОСТЕЙ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14740"/>
              </a:lnSpc>
              <a:spcBef>
                <a:spcPts val="75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ДЛЯ DATA-DRIVEN ПОДХОДА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0839450" y="2898775"/>
            <a:ext cx="151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ИИ, ГЛУБОКОЕ ОБУЧЕНИЕ 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10001250" y="4117143"/>
            <a:ext cx="3151394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A/B ТЕСТИРОВАНИЕ, ЭКСПЕРИМЕНТЫ,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КЛАССИЧЕСКИЙ ML 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9448800" y="5308600"/>
            <a:ext cx="4267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АНАЛИТИКА, МЕТРИКИ, СЕГМЕНТАЦИЯ, АГРЕГИРОВАНИЕ, ГЕНЕРАЦИЯ ПРИЗНАКОВ 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8763000" y="6515510"/>
            <a:ext cx="5582318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ОЧИСТКА, ОБНАРУЖЕНИЕ АНОМАЛИЙ 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096250" y="7108825"/>
            <a:ext cx="697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НАДЕЖНОЕ ПОСТУПЛЕНИЕ ДАННЫХ, 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ИНФРАСТРУКТУРА, ХРАНЕНИЕ СТРУКТУРИРО-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ВАННЫХ И НЕСТРУКТУРИРОВАННЫХ ДАННЫХ</a:t>
            </a:r>
            <a:b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086725" y="8273589"/>
            <a:ext cx="6971417" cy="596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ЛОГИРОВАНИЕ, СЕНСОРЫ, 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ВНЕШНИЕ ДАННЫЕ, ПОЛЬЗОВАТЕЛЬСКИЕ ДАННЫЕ</a:t>
            </a:r>
            <a:br>
              <a:rPr b="1" lang="en-US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80"/>
              <a:buFont typeface="Calibri"/>
              <a:buNone/>
            </a:pPr>
            <a:r>
              <a:t/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9"/>
              <a:buFont typeface="Play"/>
              <a:buNone/>
            </a:pPr>
            <a:br>
              <a:rPr b="1" lang="en-US" sz="187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9"/>
              <a:buFont typeface="Play"/>
              <a:buNone/>
            </a:pPr>
            <a:r>
              <a:rPr b="1" lang="en-US" sz="187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b="1" sz="1879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2486025" y="5629275"/>
            <a:ext cx="34385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Агрегация / Разметка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2486025" y="4629150"/>
            <a:ext cx="3886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Обучение / Оптимизация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2486025" y="6505575"/>
            <a:ext cx="51244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Исследование / Преобразования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2486025" y="7419975"/>
            <a:ext cx="437197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Перемещение / Сохранение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2486025" y="8434599"/>
            <a:ext cx="34385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Сбор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3" name="Google Shape;3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8775" y="3381375"/>
            <a:ext cx="30003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25550" y="4210050"/>
            <a:ext cx="300037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7" name="Google Shape;32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82013" y="4577621"/>
            <a:ext cx="1028700" cy="35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34938" y="4577621"/>
            <a:ext cx="1028700" cy="35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34938" y="5882546"/>
            <a:ext cx="1028700" cy="35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6738" y="4577621"/>
            <a:ext cx="1028700" cy="35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1" name="Google Shape;33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43575" y="4714875"/>
            <a:ext cx="2400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2" name="Google Shape;33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09700" y="4276725"/>
            <a:ext cx="29051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53575" y="4276725"/>
            <a:ext cx="3248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53575" y="5581650"/>
            <a:ext cx="3248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63606" y="6200775"/>
            <a:ext cx="8676419" cy="13096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0"/>
          <p:cNvSpPr/>
          <p:nvPr/>
        </p:nvSpPr>
        <p:spPr>
          <a:xfrm>
            <a:off x="1238250" y="762000"/>
            <a:ext cx="1216342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БАЗОВЫЕ КОНЦЕПЦИИ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6115050" y="3848100"/>
            <a:ext cx="1714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МОДЕЛЬ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4439900" y="4953000"/>
            <a:ext cx="1981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ФУНКЦИЯ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03888"/>
              </a:lnSpc>
              <a:spcBef>
                <a:spcPts val="375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ПОТЕРЬ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6038850" y="4991100"/>
            <a:ext cx="1866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212121"/>
                </a:solidFill>
                <a:latin typeface="Play"/>
                <a:ea typeface="Play"/>
                <a:cs typeface="Play"/>
                <a:sym typeface="Play"/>
              </a:rPr>
              <a:t>ПАРАМЕТРЫ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4050" y="4552950"/>
            <a:ext cx="22193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ОБЪЕКТЫ (X)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9991725" y="4552950"/>
            <a:ext cx="24479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ПРЕДСКАЗАНИЯ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9991725" y="5857875"/>
            <a:ext cx="24479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ПРЕДСКАЗАНИЯ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9305925" y="7705725"/>
            <a:ext cx="436245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Q(A, X) – ОШИБКИ МОДЕЛИ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43846"/>
              </a:lnSpc>
              <a:spcBef>
                <a:spcPts val="375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A(X) НА ГРУППЕ ОБЪЕКТОВ X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9" name="Google Shape;3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8826" y="5953125"/>
            <a:ext cx="6405825" cy="1766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914" y="7400925"/>
            <a:ext cx="688767" cy="953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23104" y="7410450"/>
            <a:ext cx="921209" cy="9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/>
          <p:nvPr/>
        </p:nvSpPr>
        <p:spPr>
          <a:xfrm>
            <a:off x="1238250" y="2381250"/>
            <a:ext cx="14163675" cy="2619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Необходимо придумать некое правило для оценки качества предсказания – </a:t>
            </a: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функцию потерь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Функция потерь должна нам показывать, насколько хорошо мы сейчас решаем нашу задачу. 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качестве примера для регрессии можно рассмотреть популярную функцию потерь </a:t>
            </a: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MSE</a:t>
            </a: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средний квадрат ошибки. 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1238250" y="762000"/>
            <a:ext cx="1216342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ФУНКЦИЯ ПОТЕРЬ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7400925" y="8382000"/>
            <a:ext cx="317182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Целевые значения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11306175" y="8382000"/>
            <a:ext cx="3810000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Результат работы сети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3" name="Google Shape;3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2"/>
          <p:cNvSpPr/>
          <p:nvPr/>
        </p:nvSpPr>
        <p:spPr>
          <a:xfrm>
            <a:off x="1238250" y="762000"/>
            <a:ext cx="1216342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ПРИМЕР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4733925" y="8763000"/>
            <a:ext cx="90868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АЛГОРИТМ ПОДБОРА ПАРАМЕТРА — ЭТО МЫ!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6" name="Google Shape;366;p22"/>
          <p:cNvSpPr/>
          <p:nvPr/>
        </p:nvSpPr>
        <p:spPr>
          <a:xfrm>
            <a:off x="1238250" y="7191375"/>
            <a:ext cx="602932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Обучаемый параметр — сила удара 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/>
          <p:nvPr/>
        </p:nvSpPr>
        <p:spPr>
          <a:xfrm>
            <a:off x="2419350" y="2438400"/>
            <a:ext cx="39528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Игрок — ML алгоритм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11077575" y="7191375"/>
            <a:ext cx="6029325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Функция ошибки — то, на сколько игрок промахнулся по лунке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4" name="Google Shape;3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50" y="2286000"/>
            <a:ext cx="7762875" cy="638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1725" y="2162175"/>
            <a:ext cx="10839450" cy="705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49325" y="3076575"/>
            <a:ext cx="18573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3"/>
          <p:cNvSpPr/>
          <p:nvPr/>
        </p:nvSpPr>
        <p:spPr>
          <a:xfrm>
            <a:off x="10544175" y="8801100"/>
            <a:ext cx="27146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Weight (Parameter) 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3"/>
          <p:cNvSpPr/>
          <p:nvPr/>
        </p:nvSpPr>
        <p:spPr>
          <a:xfrm>
            <a:off x="10534650" y="5638800"/>
            <a:ext cx="179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6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EBECF4"/>
                </a:solidFill>
                <a:latin typeface="Arial"/>
                <a:ea typeface="Arial"/>
                <a:cs typeface="Arial"/>
                <a:sym typeface="Arial"/>
              </a:rPr>
              <a:t>Initial Weight 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3"/>
          <p:cNvSpPr/>
          <p:nvPr/>
        </p:nvSpPr>
        <p:spPr>
          <a:xfrm>
            <a:off x="5981700" y="8105775"/>
            <a:ext cx="23717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6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EBECF4"/>
                </a:solidFill>
                <a:latin typeface="Arial"/>
                <a:ea typeface="Arial"/>
                <a:cs typeface="Arial"/>
                <a:sym typeface="Arial"/>
              </a:rPr>
              <a:t>Global Minimum 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3"/>
          <p:cNvSpPr/>
          <p:nvPr/>
        </p:nvSpPr>
        <p:spPr>
          <a:xfrm>
            <a:off x="2343150" y="2162175"/>
            <a:ext cx="2095500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Loss (Ошибка)</a:t>
            </a:r>
            <a:br>
              <a:rPr lang="en-US" sz="225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</a:b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666"/>
              </a:lnSpc>
              <a:spcBef>
                <a:spcPts val="225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3"/>
          <p:cNvSpPr/>
          <p:nvPr/>
        </p:nvSpPr>
        <p:spPr>
          <a:xfrm>
            <a:off x="11668125" y="2867025"/>
            <a:ext cx="18859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Arial"/>
              <a:buNone/>
            </a:pPr>
            <a:r>
              <a:rPr i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gradient = 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3"/>
          <p:cNvSpPr/>
          <p:nvPr/>
        </p:nvSpPr>
        <p:spPr>
          <a:xfrm>
            <a:off x="13839825" y="2581275"/>
            <a:ext cx="159067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∂loss (w)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3"/>
          <p:cNvSpPr/>
          <p:nvPr/>
        </p:nvSpPr>
        <p:spPr>
          <a:xfrm>
            <a:off x="14363700" y="3190875"/>
            <a:ext cx="5429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44EB99"/>
                </a:solidFill>
                <a:latin typeface="Arial"/>
                <a:ea typeface="Arial"/>
                <a:cs typeface="Arial"/>
                <a:sym typeface="Arial"/>
              </a:rPr>
              <a:t>∂w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3"/>
          <p:cNvSpPr/>
          <p:nvPr/>
        </p:nvSpPr>
        <p:spPr>
          <a:xfrm>
            <a:off x="1238250" y="762000"/>
            <a:ext cx="1216342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ФУНКЦИЯ ОШИБОК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2" name="Google Shape;3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3" name="Google Shape;39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4" name="Google Shape;39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3775" y="1114425"/>
            <a:ext cx="11210925" cy="91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4"/>
          <p:cNvSpPr/>
          <p:nvPr/>
        </p:nvSpPr>
        <p:spPr>
          <a:xfrm>
            <a:off x="1238250" y="762000"/>
            <a:ext cx="60674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ФУНКЦИЯ ОШИБОК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6" name="Google Shape;39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6114" y="2371271"/>
            <a:ext cx="8447314" cy="6335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2" name="Google Shape;4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0325" y="1647825"/>
            <a:ext cx="13077825" cy="86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5"/>
          <p:cNvSpPr/>
          <p:nvPr/>
        </p:nvSpPr>
        <p:spPr>
          <a:xfrm>
            <a:off x="1238250" y="762000"/>
            <a:ext cx="71151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БАЗОВЫЕ КОНЦЕПЦИИ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06" name="Google Shape;40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243" y="3337559"/>
            <a:ext cx="16367314" cy="467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2" name="Google Shape;4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3295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40481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48006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/>
          <p:nvPr/>
        </p:nvSpPr>
        <p:spPr>
          <a:xfrm>
            <a:off x="1238250" y="2381250"/>
            <a:ext cx="61626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ПОКА ОШИБКА УМЕНЬШАЕТСЯ: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1676375" y="3176625"/>
            <a:ext cx="141543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Сделать предсказания на обучающей выборке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Посчитать функцию ошибок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Обновить параметры модели так, чтобы минимизировать функцию ошибок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1238250" y="762000"/>
            <a:ext cx="1216342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СХЕМА ОБУЧЕНИЯ ML-АЛГОРИТМОВ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5" name="Google Shape;4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0" y="2657475"/>
            <a:ext cx="1339215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0" y="7038975"/>
            <a:ext cx="133921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8250" y="3771900"/>
            <a:ext cx="23717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0" name="Google Shape;43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67750" y="3933825"/>
            <a:ext cx="81915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2425" y="3076575"/>
            <a:ext cx="34766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2" name="Google Shape;432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20025" y="4379329"/>
            <a:ext cx="595313" cy="280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230100" y="4379329"/>
            <a:ext cx="595313" cy="280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27111" y="5857875"/>
            <a:ext cx="4531314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7"/>
          <p:cNvSpPr/>
          <p:nvPr/>
        </p:nvSpPr>
        <p:spPr>
          <a:xfrm>
            <a:off x="1238250" y="762000"/>
            <a:ext cx="12163425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ОТ КОНСТРУИРОВАНИЯ ПРИЗНАКОВ ДО КОНСТРУИРОВАНИЯ АРХИТЕКТУР 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1390650" y="4048125"/>
            <a:ext cx="20764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ОБЪЕКТЫ (X)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8839200" y="4152900"/>
            <a:ext cx="303847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КОНСТРУИРУЕМЫЕ ПРИЗНАКИ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13239750" y="4152900"/>
            <a:ext cx="3514725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КЛАССИФИКАТОР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(SVM/XGBoost/etc)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9" name="Google Shape;439;p27"/>
          <p:cNvSpPr/>
          <p:nvPr/>
        </p:nvSpPr>
        <p:spPr>
          <a:xfrm>
            <a:off x="8553450" y="3076575"/>
            <a:ext cx="80486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КЛАССИЧЕСКОЕ МАШИННОЕ ОБУЧЕНИЕ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0" name="Google Shape;440;p27"/>
          <p:cNvSpPr/>
          <p:nvPr/>
        </p:nvSpPr>
        <p:spPr>
          <a:xfrm>
            <a:off x="5448300" y="7277100"/>
            <a:ext cx="255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LIFETIME_OTA_1M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1" name="Google Shape;441;p27"/>
          <p:cNvSpPr/>
          <p:nvPr/>
        </p:nvSpPr>
        <p:spPr>
          <a:xfrm>
            <a:off x="8924925" y="7277100"/>
            <a:ext cx="26384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LIFETIME_IPTV_1M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12420600" y="7277100"/>
            <a:ext cx="31432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84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Play"/>
              <a:buNone/>
            </a:pPr>
            <a:r>
              <a:rPr b="1" lang="en-US" sz="19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LIFETIME_TP_IPTV_1M </a:t>
            </a:r>
            <a:endParaRPr b="1" sz="19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3" name="Google Shape;443;p27"/>
          <p:cNvSpPr/>
          <p:nvPr/>
        </p:nvSpPr>
        <p:spPr>
          <a:xfrm>
            <a:off x="6115050" y="7886700"/>
            <a:ext cx="657225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 910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421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1231 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>
            <a:off x="9763125" y="7886700"/>
            <a:ext cx="8763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 3031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32143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NAN 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/>
          <p:nvPr/>
        </p:nvSpPr>
        <p:spPr>
          <a:xfrm>
            <a:off x="13620750" y="7886700"/>
            <a:ext cx="523875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123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123 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1" name="Google Shape;4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1409700"/>
            <a:ext cx="15363825" cy="849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3" name="Google Shape;45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600" y="2476500"/>
            <a:ext cx="13258800" cy="600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4" name="Google Shape;45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8"/>
          <p:cNvSpPr/>
          <p:nvPr/>
        </p:nvSpPr>
        <p:spPr>
          <a:xfrm>
            <a:off x="1238250" y="762000"/>
            <a:ext cx="150685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ПРЕДСТАВИМ ЗАДАЧУ МАШИННОГО ПЕРЕВОДА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1" name="Google Shape;4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2876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36290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9"/>
          <p:cNvSpPr/>
          <p:nvPr/>
        </p:nvSpPr>
        <p:spPr>
          <a:xfrm>
            <a:off x="1238250" y="762000"/>
            <a:ext cx="12163425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МАШИННЫЙ ПЕРЕВОД, ОСНОВАННЫЙ НА ПРАВИЛАХ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1752600" y="2744788"/>
            <a:ext cx="1415415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Перевод по словам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Грамматические правила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2000250"/>
            <a:ext cx="1518285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250" y="2009775"/>
            <a:ext cx="571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6825" y="5524500"/>
            <a:ext cx="38957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9925" y="5524500"/>
            <a:ext cx="8648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9925" y="6553200"/>
            <a:ext cx="8648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9925" y="7620000"/>
            <a:ext cx="8648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09952" y="5936758"/>
            <a:ext cx="1762571" cy="1070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09952" y="6974983"/>
            <a:ext cx="1762571" cy="1070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10175" y="6972300"/>
            <a:ext cx="17526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"/>
          <p:cNvSpPr/>
          <p:nvPr/>
        </p:nvSpPr>
        <p:spPr>
          <a:xfrm>
            <a:off x="1238250" y="762000"/>
            <a:ext cx="79629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ПРЕДИКТИВНЫЙ АНАЛИЗ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1866900" y="2924175"/>
            <a:ext cx="14563725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класс методов анализа данных, концентрирующийся на прогнозировании будущего поведения объектов и субъектов с целью принятия оптимальных решений 3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1866900" y="2409825"/>
            <a:ext cx="709612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ПРЕДСКАЗАТЕЛЬНАЯ АНАЛИТИКА —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1666875" y="6134100"/>
            <a:ext cx="3114675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400"/>
              <a:buFont typeface="Play"/>
              <a:buNone/>
            </a:pPr>
            <a:r>
              <a:rPr b="1" lang="en-US" sz="240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ОСНОВНЫЕ КОМПОНЕНТЫ</a:t>
            </a:r>
            <a:endParaRPr b="1"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14750"/>
              </a:lnSpc>
              <a:spcBef>
                <a:spcPts val="375"/>
              </a:spcBef>
              <a:spcAft>
                <a:spcPts val="0"/>
              </a:spcAft>
              <a:buClr>
                <a:srgbClr val="EBECF4"/>
              </a:buClr>
              <a:buSzPts val="2400"/>
              <a:buFont typeface="Play"/>
              <a:buNone/>
            </a:pPr>
            <a:r>
              <a:rPr b="1" lang="en-US" sz="240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ПРЕДИКТИВНОЙ АНАЛИТИКИ </a:t>
            </a:r>
            <a:endParaRPr b="1"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0029825" y="5724525"/>
            <a:ext cx="264795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400"/>
              <a:buFont typeface="Play"/>
              <a:buNone/>
            </a:pPr>
            <a:r>
              <a:rPr b="1" lang="en-US" sz="240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СБОР ДАННЫХ </a:t>
            </a:r>
            <a:endParaRPr b="1"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7639050" y="6753225"/>
            <a:ext cx="74295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400"/>
              <a:buFont typeface="Play"/>
              <a:buNone/>
            </a:pPr>
            <a:r>
              <a:rPr b="1" lang="en-US" sz="240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ИССЛЕДОВАТЕЛЬСКИЙ АНАЛИЗ ДАННЫХ </a:t>
            </a:r>
            <a:endParaRPr b="1"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8220075" y="7820025"/>
            <a:ext cx="62484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400"/>
              <a:buFont typeface="Play"/>
              <a:buNone/>
            </a:pPr>
            <a:r>
              <a:rPr b="1" lang="en-US" sz="240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ПРЕДИКТИВНОЕ МОДЕЛИРОВАНИЕ </a:t>
            </a:r>
            <a:endParaRPr b="1"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2" name="Google Shape;4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4695825"/>
            <a:ext cx="7953375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2876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36290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7025" y="6372225"/>
            <a:ext cx="47053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58350" y="4695825"/>
            <a:ext cx="7188491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0"/>
          <p:cNvSpPr/>
          <p:nvPr/>
        </p:nvSpPr>
        <p:spPr>
          <a:xfrm>
            <a:off x="1752600" y="2744788"/>
            <a:ext cx="1415415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Перевод по словам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Грамматические правила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0"/>
          <p:cNvSpPr/>
          <p:nvPr/>
        </p:nvSpPr>
        <p:spPr>
          <a:xfrm>
            <a:off x="1238250" y="762000"/>
            <a:ext cx="12163425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МАШИННЫЙ ПЕРЕВОД, ОСНОВАННЫЙ НА ПРАВИЛАХ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6" name="Google Shape;4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2714625"/>
            <a:ext cx="7372350" cy="532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4450" y="2714625"/>
            <a:ext cx="7372350" cy="532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1"/>
          <p:cNvSpPr/>
          <p:nvPr/>
        </p:nvSpPr>
        <p:spPr>
          <a:xfrm>
            <a:off x="1524000" y="3000375"/>
            <a:ext cx="6886575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Как-то в полночь, в час угрюмый, утомившись от раздумий,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Задремал я над страницей фолианта одного, 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 очнулся вдруг от звука, будто кто-то вдруг застукал,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Будто глухо так застукал в двери дома моего.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«Гость, — сказал я, — там стучится в двери дома моего,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Гость — и больше ничего».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1"/>
          <p:cNvSpPr/>
          <p:nvPr/>
        </p:nvSpPr>
        <p:spPr>
          <a:xfrm>
            <a:off x="9220200" y="3000375"/>
            <a:ext cx="68199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Once upon a midnight dreary, while I pondered, weak and weary,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1125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Over many a quaint and curious volume of forgotten lore —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1125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While I nodded, nearly napping, suddenly there came a tapping,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1125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 of some one gently rapping, rapping at my chamber door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1125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«This some visiter», I muttered, «tapping at my chamber door — Only this and nothing more.»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1"/>
          <p:cNvSpPr/>
          <p:nvPr/>
        </p:nvSpPr>
        <p:spPr>
          <a:xfrm>
            <a:off x="9229725" y="8296275"/>
            <a:ext cx="669607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EDGAR ALLAN POE. THE RAVEN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3" name="Google Shape;493;p31"/>
          <p:cNvSpPr/>
          <p:nvPr/>
        </p:nvSpPr>
        <p:spPr>
          <a:xfrm>
            <a:off x="1543050" y="8296275"/>
            <a:ext cx="521017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ЭДГАР АЛЛАН ПО. ВОРОН,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4" name="Google Shape;494;p31"/>
          <p:cNvSpPr/>
          <p:nvPr/>
        </p:nvSpPr>
        <p:spPr>
          <a:xfrm>
            <a:off x="1533525" y="8791575"/>
            <a:ext cx="50482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 ExtraBold"/>
              <a:buNone/>
            </a:pPr>
            <a:r>
              <a:rPr b="1" lang="en-US" sz="2700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ПЕРЕВОД М.А. ЗЕНКЕВИЧ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1"/>
          <p:cNvSpPr/>
          <p:nvPr/>
        </p:nvSpPr>
        <p:spPr>
          <a:xfrm>
            <a:off x="1238251" y="762000"/>
            <a:ext cx="1156335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МАШИННЫЙ ПЕРЕВОД, ОСНОВАННЫЙ НА ПРАВИЛАХ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1" name="Google Shape;5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2" name="Google Shape;50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2"/>
          <p:cNvSpPr/>
          <p:nvPr/>
        </p:nvSpPr>
        <p:spPr>
          <a:xfrm>
            <a:off x="1238250" y="762000"/>
            <a:ext cx="12163425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МАШИННЫЙ ПЕРЕВОД, ОСНОВАННЫЙ НА ПРАВИЛАХ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04" name="Google Shape;50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1200" y="4035424"/>
            <a:ext cx="143256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0" name="Google Shape;5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1" name="Google Shape;5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1952625"/>
            <a:ext cx="12954000" cy="735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2" name="Google Shape;51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4725" y="2428875"/>
            <a:ext cx="11258550" cy="624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3" name="Google Shape;51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3"/>
          <p:cNvSpPr/>
          <p:nvPr/>
        </p:nvSpPr>
        <p:spPr>
          <a:xfrm>
            <a:off x="1238250" y="762000"/>
            <a:ext cx="664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ДОСПЕЦИАЛИЗАЦИИ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11687175" y="4943475"/>
            <a:ext cx="27336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b="1" lang="en-US" sz="165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DATA ENGINEER </a:t>
            </a:r>
            <a:endParaRPr b="1" sz="16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6" name="Google Shape;516;p33"/>
          <p:cNvSpPr/>
          <p:nvPr/>
        </p:nvSpPr>
        <p:spPr>
          <a:xfrm>
            <a:off x="11887200" y="8315325"/>
            <a:ext cx="23336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b="1" lang="en-US" sz="165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DEVOPS </a:t>
            </a:r>
            <a:endParaRPr b="1" sz="16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7" name="Google Shape;517;p33"/>
          <p:cNvSpPr/>
          <p:nvPr/>
        </p:nvSpPr>
        <p:spPr>
          <a:xfrm>
            <a:off x="7867650" y="4943475"/>
            <a:ext cx="27336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b="1" lang="en-US" sz="165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DATA ANALYST </a:t>
            </a:r>
            <a:endParaRPr b="1" sz="16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8" name="Google Shape;518;p33"/>
          <p:cNvSpPr/>
          <p:nvPr/>
        </p:nvSpPr>
        <p:spPr>
          <a:xfrm>
            <a:off x="3486150" y="4591050"/>
            <a:ext cx="5715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MATH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3486150" y="7972425"/>
            <a:ext cx="5715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MATH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0" name="Google Shape;520;p33"/>
          <p:cNvSpPr/>
          <p:nvPr/>
        </p:nvSpPr>
        <p:spPr>
          <a:xfrm>
            <a:off x="7315200" y="4591050"/>
            <a:ext cx="5715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MATH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1" name="Google Shape;521;p33"/>
          <p:cNvSpPr/>
          <p:nvPr/>
        </p:nvSpPr>
        <p:spPr>
          <a:xfrm>
            <a:off x="7315200" y="7972425"/>
            <a:ext cx="5715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MATH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2" name="Google Shape;522;p33"/>
          <p:cNvSpPr/>
          <p:nvPr/>
        </p:nvSpPr>
        <p:spPr>
          <a:xfrm>
            <a:off x="11115675" y="4591050"/>
            <a:ext cx="5715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MATH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3" name="Google Shape;523;p33"/>
          <p:cNvSpPr/>
          <p:nvPr/>
        </p:nvSpPr>
        <p:spPr>
          <a:xfrm>
            <a:off x="11115675" y="7972425"/>
            <a:ext cx="5715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MATH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4" name="Google Shape;524;p33"/>
          <p:cNvSpPr/>
          <p:nvPr/>
        </p:nvSpPr>
        <p:spPr>
          <a:xfrm>
            <a:off x="6762750" y="4591050"/>
            <a:ext cx="4191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DEV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5" name="Google Shape;525;p33"/>
          <p:cNvSpPr/>
          <p:nvPr/>
        </p:nvSpPr>
        <p:spPr>
          <a:xfrm>
            <a:off x="6762750" y="7972425"/>
            <a:ext cx="4191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DEV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6" name="Google Shape;526;p33"/>
          <p:cNvSpPr/>
          <p:nvPr/>
        </p:nvSpPr>
        <p:spPr>
          <a:xfrm>
            <a:off x="10572750" y="4591050"/>
            <a:ext cx="4191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DEV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7" name="Google Shape;527;p33"/>
          <p:cNvSpPr/>
          <p:nvPr/>
        </p:nvSpPr>
        <p:spPr>
          <a:xfrm>
            <a:off x="10572750" y="7972425"/>
            <a:ext cx="4191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DEV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8" name="Google Shape;528;p33"/>
          <p:cNvSpPr/>
          <p:nvPr/>
        </p:nvSpPr>
        <p:spPr>
          <a:xfrm>
            <a:off x="14382750" y="4591050"/>
            <a:ext cx="4191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DEV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9" name="Google Shape;529;p33"/>
          <p:cNvSpPr/>
          <p:nvPr/>
        </p:nvSpPr>
        <p:spPr>
          <a:xfrm>
            <a:off x="14382750" y="7972425"/>
            <a:ext cx="4191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DEV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0" name="Google Shape;530;p33"/>
          <p:cNvSpPr/>
          <p:nvPr/>
        </p:nvSpPr>
        <p:spPr>
          <a:xfrm>
            <a:off x="4943475" y="2428875"/>
            <a:ext cx="94297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BUSINESS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1" name="Google Shape;531;p33"/>
          <p:cNvSpPr/>
          <p:nvPr/>
        </p:nvSpPr>
        <p:spPr>
          <a:xfrm>
            <a:off x="4943475" y="5810250"/>
            <a:ext cx="94297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BUSINESS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2" name="Google Shape;532;p33"/>
          <p:cNvSpPr/>
          <p:nvPr/>
        </p:nvSpPr>
        <p:spPr>
          <a:xfrm>
            <a:off x="8801100" y="2428875"/>
            <a:ext cx="94297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BUSINESS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3" name="Google Shape;533;p33"/>
          <p:cNvSpPr/>
          <p:nvPr/>
        </p:nvSpPr>
        <p:spPr>
          <a:xfrm>
            <a:off x="8801100" y="5810250"/>
            <a:ext cx="94297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BUSINESS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4" name="Google Shape;534;p33"/>
          <p:cNvSpPr/>
          <p:nvPr/>
        </p:nvSpPr>
        <p:spPr>
          <a:xfrm>
            <a:off x="12582525" y="2428875"/>
            <a:ext cx="94297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BUSINESS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5" name="Google Shape;535;p33"/>
          <p:cNvSpPr/>
          <p:nvPr/>
        </p:nvSpPr>
        <p:spPr>
          <a:xfrm>
            <a:off x="12582525" y="5810250"/>
            <a:ext cx="94297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48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b="1" lang="en-US" sz="135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BUSINESS </a:t>
            </a:r>
            <a:endParaRPr b="1" sz="13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6" name="Google Shape;536;p33"/>
          <p:cNvSpPr/>
          <p:nvPr/>
        </p:nvSpPr>
        <p:spPr>
          <a:xfrm>
            <a:off x="8553450" y="8315325"/>
            <a:ext cx="13620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b="1" lang="en-US" sz="165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ANALYST </a:t>
            </a:r>
            <a:endParaRPr b="1" sz="16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7" name="Google Shape;537;p33"/>
          <p:cNvSpPr/>
          <p:nvPr/>
        </p:nvSpPr>
        <p:spPr>
          <a:xfrm>
            <a:off x="4429125" y="4943475"/>
            <a:ext cx="19716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b="1" lang="en-US" sz="165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ML ENGINEER </a:t>
            </a:r>
            <a:endParaRPr b="1" sz="16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8" name="Google Shape;538;p33"/>
          <p:cNvSpPr/>
          <p:nvPr/>
        </p:nvSpPr>
        <p:spPr>
          <a:xfrm>
            <a:off x="4048125" y="8315325"/>
            <a:ext cx="27336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b="1" lang="en-US" sz="165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ML RESEARCHER </a:t>
            </a:r>
            <a:endParaRPr b="1" sz="16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2314575"/>
            <a:ext cx="4943475" cy="659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300" y="4857750"/>
            <a:ext cx="51435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6300" y="8058150"/>
            <a:ext cx="51435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/>
          <p:nvPr/>
        </p:nvSpPr>
        <p:spPr>
          <a:xfrm>
            <a:off x="4876800" y="5118100"/>
            <a:ext cx="475297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ПРЕДИКТИВНЫЙ АНАЛИЗ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5076825" y="8318500"/>
            <a:ext cx="4343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МАШИННОЕ ОБУЧЕНИЕ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1238250" y="762000"/>
            <a:ext cx="79629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ПРЕДИКТИВНЫЙ АНАЛИЗ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8775" y="2162175"/>
            <a:ext cx="7848600" cy="751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4875" y="1724025"/>
            <a:ext cx="9401175" cy="795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7850" y="2486025"/>
            <a:ext cx="7524750" cy="57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/>
          <p:nvPr/>
        </p:nvSpPr>
        <p:spPr>
          <a:xfrm>
            <a:off x="1238250" y="762000"/>
            <a:ext cx="949642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ИСКУССТВЕННЫЙ ИНТЕЛЛЕКТ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3238500" y="8629650"/>
            <a:ext cx="475297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АВТОМАТОНЫ ЖАКЕ-ДРО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11163300" y="8629650"/>
            <a:ext cx="410527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АВТОМАТОН «ТУРОК»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44400" y="2486025"/>
            <a:ext cx="8113350" cy="365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175" y="1847850"/>
            <a:ext cx="6248400" cy="760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250" y="2419350"/>
            <a:ext cx="424815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/>
          <p:nvPr/>
        </p:nvSpPr>
        <p:spPr>
          <a:xfrm>
            <a:off x="6610350" y="4638675"/>
            <a:ext cx="6400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61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AI как наука начался с теста Тьюринга (1950)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1238250" y="762000"/>
            <a:ext cx="52197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ТЕСТ ТЬЮРИНГА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5095875"/>
            <a:ext cx="48768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1300" y="5095875"/>
            <a:ext cx="48768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4350" y="5095875"/>
            <a:ext cx="48768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8800" y="5486400"/>
            <a:ext cx="3183638" cy="354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4754" y="6085469"/>
            <a:ext cx="3183638" cy="2940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20650" y="6085469"/>
            <a:ext cx="3183638" cy="2940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70491" y="3314206"/>
            <a:ext cx="5000241" cy="2214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67150" y="3314206"/>
            <a:ext cx="5000253" cy="2214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29650" y="4743450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"/>
          <p:cNvSpPr/>
          <p:nvPr/>
        </p:nvSpPr>
        <p:spPr>
          <a:xfrm>
            <a:off x="1238250" y="762000"/>
            <a:ext cx="52197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ТЕСТ ТЬЮРИНГА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1238250" y="2152650"/>
            <a:ext cx="109537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Компьютер должен успешно выдать себя за человека в (письменном) диалоге между судьёй, человеком и компьютером.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8867775" y="4819650"/>
            <a:ext cx="381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? 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68250" y="3571875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58250" y="3571875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8250" y="3571875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8250" y="3571875"/>
            <a:ext cx="33337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8"/>
          <p:cNvSpPr/>
          <p:nvPr/>
        </p:nvSpPr>
        <p:spPr>
          <a:xfrm>
            <a:off x="1238250" y="762000"/>
            <a:ext cx="805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ДАРТМУТСКИЙ СЕМИНАР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1238250" y="2152650"/>
            <a:ext cx="15659100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Термин AI и формулировки основных задач появились в 1956 году на семинаре в Дартмуте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1628775" y="7200900"/>
            <a:ext cx="2562225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b="1" lang="en-US" sz="24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ДЖОН МАККАРТИ </a:t>
            </a:r>
            <a:endParaRPr b="1"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5400675" y="7200900"/>
            <a:ext cx="26289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b="1" lang="en-US" sz="24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МАРВИН МИНСКИ </a:t>
            </a:r>
            <a:endParaRPr b="1"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9585325" y="7200900"/>
            <a:ext cx="2098675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b="1" lang="en-US" sz="24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КЛОД ШЕННОН </a:t>
            </a:r>
            <a:endParaRPr b="1"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12830175" y="7200900"/>
            <a:ext cx="3171825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b="1" lang="en-US" sz="24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НАТАНИЭЛЬ РОЧЕСТЕР </a:t>
            </a:r>
            <a:endParaRPr b="1"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" y="3571875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3053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369146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4329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0" y="490645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/>
          <p:nvPr/>
        </p:nvSpPr>
        <p:spPr>
          <a:xfrm>
            <a:off x="1238250" y="762000"/>
            <a:ext cx="805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b="1" lang="en-US" sz="4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ДАРТМУТСКИЙ СЕМИНАР </a:t>
            </a:r>
            <a:endParaRPr b="1" sz="4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1238250" y="2038350"/>
            <a:ext cx="1639252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74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b="1" lang="en-US" sz="270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ЗДЕСЬ УЖЕ ОЧЕВИДНО, СКОЛЬКО ВСЕГО НАДО, ЧТОБЫ СДЕЛАТЬ AI: </a:t>
            </a:r>
            <a:endParaRPr b="1"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1752600" y="2941825"/>
            <a:ext cx="14154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Обработка естественного языка.</a:t>
            </a:r>
            <a:b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Представление знаний.</a:t>
            </a:r>
            <a:b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Выводы из полученных знаний.</a:t>
            </a:r>
            <a:b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Обучение на опыте. 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2024-07-12T01:11:34Z</dcterms:created>
  <dc:creator>PptxGenJS</dc:creator>
</cp:coreProperties>
</file>